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9"/>
  </p:notesMasterIdLst>
  <p:sldIdLst>
    <p:sldId id="468" r:id="rId2"/>
    <p:sldId id="472" r:id="rId3"/>
    <p:sldId id="499" r:id="rId4"/>
    <p:sldId id="473" r:id="rId5"/>
    <p:sldId id="474" r:id="rId6"/>
    <p:sldId id="475" r:id="rId7"/>
    <p:sldId id="476" r:id="rId8"/>
    <p:sldId id="477" r:id="rId9"/>
    <p:sldId id="478" r:id="rId10"/>
    <p:sldId id="479" r:id="rId11"/>
    <p:sldId id="483" r:id="rId12"/>
    <p:sldId id="484" r:id="rId13"/>
    <p:sldId id="480" r:id="rId14"/>
    <p:sldId id="482" r:id="rId15"/>
    <p:sldId id="481" r:id="rId16"/>
    <p:sldId id="485" r:id="rId17"/>
    <p:sldId id="498" r:id="rId18"/>
    <p:sldId id="488" r:id="rId19"/>
    <p:sldId id="489" r:id="rId20"/>
    <p:sldId id="490" r:id="rId21"/>
    <p:sldId id="497" r:id="rId22"/>
    <p:sldId id="486" r:id="rId23"/>
    <p:sldId id="487" r:id="rId24"/>
    <p:sldId id="493" r:id="rId25"/>
    <p:sldId id="492" r:id="rId26"/>
    <p:sldId id="495" r:id="rId27"/>
    <p:sldId id="491" r:id="rId28"/>
    <p:sldId id="494" r:id="rId29"/>
    <p:sldId id="496" r:id="rId30"/>
    <p:sldId id="500" r:id="rId31"/>
    <p:sldId id="501" r:id="rId32"/>
    <p:sldId id="507" r:id="rId33"/>
    <p:sldId id="502" r:id="rId34"/>
    <p:sldId id="503" r:id="rId35"/>
    <p:sldId id="504" r:id="rId36"/>
    <p:sldId id="508" r:id="rId37"/>
    <p:sldId id="5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87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6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312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8638" y="270538"/>
            <a:ext cx="8276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5: Leader of the Free World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429922"/>
              </p:ext>
            </p:extLst>
          </p:nvPr>
        </p:nvGraphicFramePr>
        <p:xfrm>
          <a:off x="251012" y="1233293"/>
          <a:ext cx="12048563" cy="5476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169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5205758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613124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322512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535793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63345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Isolationism interrupted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1939-1941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73843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European War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75894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Pacific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February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17th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74869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Post War World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1945-1949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75153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during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1950’s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1949-1960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17th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78686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Cold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1948-1960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31st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52305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Camelot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1961-1963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7th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12337"/>
                  </a:ext>
                </a:extLst>
              </a:tr>
            </a:tbl>
          </a:graphicData>
        </a:graphic>
      </p:graphicFrame>
      <p:pic>
        <p:nvPicPr>
          <p:cNvPr id="7" name="Picture 2" descr="Clipart - Simple Red Check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0" y="1780674"/>
            <a:ext cx="636398" cy="64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ipart - Simple Red Check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251" y="2492911"/>
            <a:ext cx="636398" cy="64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2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Japan at its zenith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023" y="1107910"/>
            <a:ext cx="11425977" cy="5238974"/>
          </a:xfrm>
        </p:spPr>
        <p:txBody>
          <a:bodyPr>
            <a:normAutofit fontScale="92500"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Capture Guam, Wake, US Pacific islands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Indochina army of 70, 000 invades Malaya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British/ Australian/ Indian army of 140,000 untrained, ill equipped, arrogant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Route British Australians in Malaya ,15,000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British, 30,000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Australians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40,000 Indians captured…”death march”…European population in camps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army withdraws to Burma, chased to Indian border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Destroy combined Dutch, US and Australian fleet at Battle of Java Sea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Occupy Dutch East Indies March 1942….secure OIL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13179" y="6148279"/>
            <a:ext cx="1061861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victorious everywhere ….and seem invincible </a:t>
            </a:r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8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9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surrender at Bataan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817582"/>
            <a:ext cx="12009120" cy="604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542" y="20424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soldiers on “death march”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67" y="763793"/>
            <a:ext cx="12023252" cy="60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907" y="22366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Invasion by bicycle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763793"/>
            <a:ext cx="11972925" cy="62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164" y="364803"/>
            <a:ext cx="8911687" cy="1280890"/>
          </a:xfrm>
        </p:spPr>
        <p:txBody>
          <a:bodyPr/>
          <a:lstStyle/>
          <a:p>
            <a:r>
              <a:rPr lang="en-GB" dirty="0" smtClean="0"/>
              <a:t>Securing oil fields Burma 1942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1054249"/>
            <a:ext cx="11930551" cy="58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812" y="145957"/>
            <a:ext cx="8911687" cy="1280890"/>
          </a:xfrm>
        </p:spPr>
        <p:txBody>
          <a:bodyPr/>
          <a:lstStyle/>
          <a:p>
            <a:r>
              <a:rPr lang="en-GB" dirty="0" smtClean="0"/>
              <a:t>Japan April 1942- victory everywhere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5" y="817581"/>
            <a:ext cx="12020775" cy="60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537" y="314894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US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6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4208" y="22607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War fever across USA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263" y="944596"/>
            <a:ext cx="8915400" cy="377762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unity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to priories war with Germany kept secret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Recruitment surges for war vs Japan, draft needed for European war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Build, Build Build….ships, planes,tanks,trucks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demand retaliation vs Japan…and Japanese (including those living in USA)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878" y="255620"/>
            <a:ext cx="10440087" cy="1280890"/>
          </a:xfrm>
        </p:spPr>
        <p:txBody>
          <a:bodyPr/>
          <a:lstStyle/>
          <a:p>
            <a:r>
              <a:rPr lang="en-GB" dirty="0" smtClean="0"/>
              <a:t>Public enraged by attack and ”Death March”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21" y="849855"/>
            <a:ext cx="12014579" cy="58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971" y="8092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Rage ….becomes racism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944"/>
            <a:ext cx="12192000" cy="6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733" y="0"/>
            <a:ext cx="8911687" cy="702666"/>
          </a:xfrm>
        </p:spPr>
        <p:txBody>
          <a:bodyPr/>
          <a:lstStyle/>
          <a:p>
            <a:pPr algn="ctr"/>
            <a:r>
              <a:rPr lang="en-GB" dirty="0" smtClean="0"/>
              <a:t>Talk 32 The Pacific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1565" y="1164522"/>
            <a:ext cx="9917859" cy="635070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Japan in the ascent (December 1941- April 1942)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US Response (1941-1942)</a:t>
            </a:r>
          </a:p>
          <a:p>
            <a:pPr marL="0" indent="0">
              <a:buNone/>
            </a:pPr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The Turning Point (1942)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…..Intermission</a:t>
            </a:r>
          </a:p>
          <a:p>
            <a:pPr marL="0" indent="0">
              <a:buNone/>
            </a:pPr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Leapfrogging campaign (1943-1944)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Pacific Endgame (1944-1945)</a:t>
            </a:r>
          </a:p>
          <a:p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304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278" y="187381"/>
            <a:ext cx="8911687" cy="1280890"/>
          </a:xfrm>
        </p:spPr>
        <p:txBody>
          <a:bodyPr/>
          <a:lstStyle/>
          <a:p>
            <a:r>
              <a:rPr lang="en-GB" dirty="0" smtClean="0"/>
              <a:t>Japanese as </a:t>
            </a:r>
            <a:r>
              <a:rPr lang="en-GB" dirty="0" smtClean="0"/>
              <a:t>killers: </a:t>
            </a:r>
            <a:r>
              <a:rPr lang="en-GB" dirty="0" smtClean="0"/>
              <a:t>“others”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1696"/>
            <a:ext cx="12323928" cy="59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894" y="348134"/>
            <a:ext cx="9839157" cy="1280890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of power after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Pearl Harbour</a:t>
            </a:r>
            <a:b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76022"/>
              </p:ext>
            </p:extLst>
          </p:nvPr>
        </p:nvGraphicFramePr>
        <p:xfrm>
          <a:off x="652800" y="2885452"/>
          <a:ext cx="1087654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7686">
                  <a:extLst>
                    <a:ext uri="{9D8B030D-6E8A-4147-A177-3AD203B41FA5}">
                      <a16:colId xmlns:a16="http://schemas.microsoft.com/office/drawing/2014/main" val="856508785"/>
                    </a:ext>
                  </a:extLst>
                </a:gridCol>
                <a:gridCol w="3473344">
                  <a:extLst>
                    <a:ext uri="{9D8B030D-6E8A-4147-A177-3AD203B41FA5}">
                      <a16:colId xmlns:a16="http://schemas.microsoft.com/office/drawing/2014/main" val="710820662"/>
                    </a:ext>
                  </a:extLst>
                </a:gridCol>
                <a:gridCol w="3625515">
                  <a:extLst>
                    <a:ext uri="{9D8B030D-6E8A-4147-A177-3AD203B41FA5}">
                      <a16:colId xmlns:a16="http://schemas.microsoft.com/office/drawing/2014/main" val="1554415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Pacific Fleet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Imperial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Japan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9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Carriers large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33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 carriers</a:t>
                      </a:r>
                      <a:r>
                        <a:rPr lang="en-GB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small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68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Battleships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51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Cruisers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196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 aircraft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43893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51734" y="1782697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 Pacific Fleets January 1942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0685" y="6334780"/>
            <a:ext cx="887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fleet removed to Indian Ocean, Dutch fleet sunk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180" y="0"/>
            <a:ext cx="8911687" cy="1280890"/>
          </a:xfrm>
        </p:spPr>
        <p:txBody>
          <a:bodyPr/>
          <a:lstStyle/>
          <a:p>
            <a:r>
              <a:rPr lang="en-GB" dirty="0" smtClean="0"/>
              <a:t>Balance will shift to US…..and soon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472954"/>
              </p:ext>
            </p:extLst>
          </p:nvPr>
        </p:nvGraphicFramePr>
        <p:xfrm>
          <a:off x="1482290" y="1751798"/>
          <a:ext cx="9734140" cy="314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27">
                  <a:extLst>
                    <a:ext uri="{9D8B030D-6E8A-4147-A177-3AD203B41FA5}">
                      <a16:colId xmlns:a16="http://schemas.microsoft.com/office/drawing/2014/main" val="1964100636"/>
                    </a:ext>
                  </a:extLst>
                </a:gridCol>
                <a:gridCol w="2473692">
                  <a:extLst>
                    <a:ext uri="{9D8B030D-6E8A-4147-A177-3AD203B41FA5}">
                      <a16:colId xmlns:a16="http://schemas.microsoft.com/office/drawing/2014/main" val="2274881172"/>
                    </a:ext>
                  </a:extLst>
                </a:gridCol>
                <a:gridCol w="2640321">
                  <a:extLst>
                    <a:ext uri="{9D8B030D-6E8A-4147-A177-3AD203B41FA5}">
                      <a16:colId xmlns:a16="http://schemas.microsoft.com/office/drawing/2014/main" val="2173585366"/>
                    </a:ext>
                  </a:extLst>
                </a:gridCol>
              </a:tblGrid>
              <a:tr h="452387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302136"/>
                  </a:ext>
                </a:extLst>
              </a:tr>
              <a:tr h="659331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 carriers (large)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349131"/>
                  </a:ext>
                </a:extLst>
              </a:tr>
              <a:tr h="659331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craft carriers (small)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991518"/>
                  </a:ext>
                </a:extLst>
              </a:tr>
              <a:tr h="659331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Battleships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(plus 4 being salvaged)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93206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8438" y="5031181"/>
            <a:ext cx="11778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Pilots as important as ships: US adopt industrialised approach: 12,000 “carrier qualified trained pilots end 1942, Japan 1,500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5015" y="1137957"/>
            <a:ext cx="7412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Warships under construction…available 1943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2915" y="6334780"/>
            <a:ext cx="952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 has less than one year to gain overwhelming victory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09" y="0"/>
            <a:ext cx="8911687" cy="702644"/>
          </a:xfrm>
        </p:spPr>
        <p:txBody>
          <a:bodyPr/>
          <a:lstStyle/>
          <a:p>
            <a:pPr algn="ctr"/>
            <a:r>
              <a:rPr lang="en-GB" dirty="0" smtClean="0"/>
              <a:t>Japanese in USA 1941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698" y="568741"/>
            <a:ext cx="11804725" cy="652592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Immigration from 1868…sugar plantations Hawaii,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California 1882 after Chinese Exclusion Act 1882….replacement Chinese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20,000 immigrants to USA  by 1900….perils of success: threat to white farmers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Gentleman’s Agreement 1907: skilled, students, spouses only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1924 Immigration Quota …immigration reduced to 2,000 per year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250,000 Japanese Americans at time of Pearl Harbour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90% US citizens, most 3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generation…lack of immigration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Mostly middle income/ business owners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Mostly on west coast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 in mainland…90% California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150,000 Hawaii…33% population</a:t>
            </a:r>
          </a:p>
        </p:txBody>
      </p:sp>
    </p:spTree>
    <p:extLst>
      <p:ext uri="{BB962C8B-B14F-4D97-AF65-F5344CB8AC3E}">
        <p14:creationId xmlns:p14="http://schemas.microsoft.com/office/powerpoint/2010/main" val="386430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175" y="239099"/>
            <a:ext cx="8911687" cy="1280890"/>
          </a:xfrm>
        </p:spPr>
        <p:txBody>
          <a:bodyPr/>
          <a:lstStyle/>
          <a:p>
            <a:r>
              <a:rPr lang="en-GB" dirty="0" smtClean="0"/>
              <a:t>Fear of 5</a:t>
            </a:r>
            <a:r>
              <a:rPr lang="en-GB" baseline="30000" dirty="0" smtClean="0"/>
              <a:t>th</a:t>
            </a:r>
            <a:r>
              <a:rPr lang="en-GB" dirty="0" smtClean="0"/>
              <a:t> column….New York Times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1052863"/>
            <a:ext cx="12233709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169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Executive Order 9066 February 1942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7" y="1116528"/>
            <a:ext cx="12105373" cy="5014763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Blanket order to locate all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mainland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to Internment camps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Families relocated to “instant cities” desert/ wilderness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Abandon businesses/ Allowed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take what could be carried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Hawaii exempted since 33% of population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 evidence of collusion with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Japan among mainland Japanese Americans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Life at camps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Armed guards but life Industrious, educational,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30% “Nisei” allowed to join military 1943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Compensation at end of war (10% of losses) , $20,000 payment 1980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050" y="277601"/>
            <a:ext cx="8911687" cy="1280890"/>
          </a:xfrm>
        </p:spPr>
        <p:txBody>
          <a:bodyPr/>
          <a:lstStyle/>
          <a:p>
            <a:r>
              <a:rPr lang="en-GB" dirty="0" smtClean="0"/>
              <a:t>No resistance, indignation, shock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" y="935915"/>
            <a:ext cx="12397339" cy="60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573" y="22832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Carry what you can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3" y="817582"/>
            <a:ext cx="11661515" cy="62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97" y="0"/>
            <a:ext cx="11758862" cy="1280890"/>
          </a:xfrm>
        </p:spPr>
        <p:txBody>
          <a:bodyPr/>
          <a:lstStyle/>
          <a:p>
            <a:r>
              <a:rPr lang="en-GB" dirty="0" smtClean="0"/>
              <a:t>Dispersed in 10 “instant cities”…till 1945 schools</a:t>
            </a:r>
            <a:br>
              <a:rPr lang="en-GB" dirty="0" smtClean="0"/>
            </a:br>
            <a:r>
              <a:rPr lang="en-GB" dirty="0" smtClean="0"/>
              <a:t>….normal life, but cannot leave </a:t>
            </a:r>
            <a:endParaRPr lang="en-GB" dirty="0"/>
          </a:p>
        </p:txBody>
      </p:sp>
      <p:pic>
        <p:nvPicPr>
          <p:cNvPr id="1026" name="Picture 2" descr="https://upload.wikimedia.org/wikipedia/commons/thumb/e/ea/Granada_Relocation_Center%2C_Amache%2C_Colorado._A_general_all_over_view_of_a_section_of_the_emergency_._._._-_NARA_-_539071_%28cropped%29.jpg/800px-Granada_Relocation_Center%2C_Amache%2C_Colorado._A_general_all_over_view_of_a_section_of_the_emergency_._._._-_NARA_-_539071_%28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8" y="1174281"/>
            <a:ext cx="12060455" cy="57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916" y="27760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The need to do something….NOW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9402" y="1238451"/>
            <a:ext cx="10703859" cy="258277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public outrage must be fed to keep war momentum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FDR/ Administration dilemma: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Prioritise war with Germany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Fleet devastated at Pearl Harbour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Carriers intact….but vulnerable, light aircraft</a:t>
            </a:r>
          </a:p>
          <a:p>
            <a:pPr marL="457200" lvl="1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5288" y="5115508"/>
            <a:ext cx="9557616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 symbolic morale boosting bombing raid on Tokyo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…adapting bombers to take off from aircraft carriers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…bomb Tokyo, land in KMT controlled China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Pacific versus European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5750" y="2204186"/>
            <a:ext cx="6458551" cy="359022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Fascist domination of Europe</a:t>
            </a:r>
          </a:p>
          <a:p>
            <a:pPr marL="457200" lvl="1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Primarily land war between vast armies</a:t>
            </a:r>
          </a:p>
          <a:p>
            <a:pPr marL="457200" lvl="1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Rules of war in place by US, UK Germany) ( military targets, prisoners taken, gas not used) …ignored Eastern Front &amp; holocaust</a:t>
            </a: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War of the tank																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6915" y="1530417"/>
            <a:ext cx="24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War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6497" y="1499937"/>
            <a:ext cx="19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Pacific War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63915" y="2048579"/>
            <a:ext cx="6532346" cy="4053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control of Pacific and far East</a:t>
            </a: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Naval war for US, land war China</a:t>
            </a: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Rules of war ignored (Indiscriminate bombing (US), civilian massacres (Japan) </a:t>
            </a:r>
          </a:p>
          <a:p>
            <a:pPr marL="457200" lvl="1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uicide, prisoner maltreatment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4943" y="5804033"/>
            <a:ext cx="366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 of the Aircraft Carrier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308" y="219849"/>
            <a:ext cx="8911687" cy="1280890"/>
          </a:xfrm>
        </p:spPr>
        <p:txBody>
          <a:bodyPr/>
          <a:lstStyle/>
          <a:p>
            <a:r>
              <a:rPr lang="en-GB" dirty="0" smtClean="0"/>
              <a:t>Doolittle Raid April 1942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7" y="962527"/>
            <a:ext cx="8508732" cy="5895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7730" y="1142009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17 bombers on 2 carriers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7316" y="2733009"/>
            <a:ext cx="44646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One way mission…cannot</a:t>
            </a:r>
          </a:p>
          <a:p>
            <a:r>
              <a:rPr lang="en-GB" dirty="0"/>
              <a:t>Land….plan to fly on to</a:t>
            </a:r>
          </a:p>
          <a:p>
            <a:r>
              <a:rPr lang="en-GB" dirty="0"/>
              <a:t> Chinese controlled aircraft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41192" y="4611231"/>
            <a:ext cx="38036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Volunteer crews led by</a:t>
            </a:r>
          </a:p>
          <a:p>
            <a:r>
              <a:rPr lang="en-GB" dirty="0"/>
              <a:t>American hero (former</a:t>
            </a:r>
          </a:p>
          <a:p>
            <a:r>
              <a:rPr lang="en-GB" dirty="0"/>
              <a:t>Stunt pilot, pioneer</a:t>
            </a:r>
          </a:p>
          <a:p>
            <a:r>
              <a:rPr lang="en-GB" dirty="0"/>
              <a:t>James Doolittle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2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399" y="85096"/>
            <a:ext cx="11119601" cy="1280890"/>
          </a:xfrm>
        </p:spPr>
        <p:txBody>
          <a:bodyPr/>
          <a:lstStyle/>
          <a:p>
            <a:r>
              <a:rPr lang="en-GB" dirty="0" smtClean="0"/>
              <a:t>Mitchell bombers stacked on USS Hornet</a:t>
            </a:r>
            <a:br>
              <a:rPr lang="en-GB" dirty="0" smtClean="0"/>
            </a:br>
            <a:r>
              <a:rPr lang="en-GB" dirty="0" smtClean="0"/>
              <a:t>…..bound for Japan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06946"/>
            <a:ext cx="12036425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175" y="412354"/>
            <a:ext cx="8911687" cy="1280890"/>
          </a:xfrm>
        </p:spPr>
        <p:txBody>
          <a:bodyPr/>
          <a:lstStyle/>
          <a:p>
            <a:r>
              <a:rPr lang="en-GB" dirty="0" smtClean="0"/>
              <a:t>………..The briefing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06" y="1466613"/>
            <a:ext cx="12009893" cy="53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496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Raid and its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069" y="519766"/>
            <a:ext cx="11778114" cy="6338234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Raid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Carrier fleet detected by Japanese warship  100 miles from take off point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sinks warship…does not know if it has signalled (it did not).. decide to go ahead with raid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Minimal damage, 50 civilians killed, Crew bail out China, 4 killed, 8 captured (4 recaptured by Chinese)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Outcome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 euphoric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in shock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Execute 3 captured pilots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Undertake terror campaign in area of China where pilots rescued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Biological weapons unit spread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athogens, anthrax in area….estimated 250,000 civilian deaths</a:t>
            </a:r>
            <a:endParaRPr lang="en-GB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1"/>
            <a:ext cx="11964202" cy="67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526" y="234569"/>
            <a:ext cx="8911687" cy="1280890"/>
          </a:xfrm>
        </p:spPr>
        <p:txBody>
          <a:bodyPr/>
          <a:lstStyle/>
          <a:p>
            <a:r>
              <a:rPr lang="en-GB" dirty="0" smtClean="0"/>
              <a:t>Captured pilot…to be executed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8" y="892885"/>
            <a:ext cx="12408418" cy="5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438" y="156435"/>
            <a:ext cx="9499001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Escalation breed escalation….defines</a:t>
            </a:r>
            <a:br>
              <a:rPr lang="en-GB" dirty="0" smtClean="0"/>
            </a:br>
            <a:r>
              <a:rPr lang="en-GB" dirty="0" smtClean="0"/>
              <a:t>tone and shape of Pacific War</a:t>
            </a:r>
            <a:endParaRPr lang="en-GB" dirty="0"/>
          </a:p>
        </p:txBody>
      </p:sp>
      <p:pic>
        <p:nvPicPr>
          <p:cNvPr id="3074" name="Picture 2" descr="Treasury Department Poster from WW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7" y="1366221"/>
            <a:ext cx="12108580" cy="54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160" y="261654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Major outcome: Japanese resolve to </a:t>
            </a:r>
            <a:br>
              <a:rPr lang="en-GB" dirty="0" smtClean="0"/>
            </a:br>
            <a:r>
              <a:rPr lang="en-GB" dirty="0" smtClean="0"/>
              <a:t>seek out and destroy rest of US fleet</a:t>
            </a:r>
            <a:br>
              <a:rPr lang="en-GB" dirty="0" smtClean="0"/>
            </a:br>
            <a:r>
              <a:rPr lang="en-GB" dirty="0" smtClean="0"/>
              <a:t>…capture island of Midway as air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4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159" y="318442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Ascent of Japan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5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678" y="21022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Japan after Pearl Harbour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279" y="1214388"/>
            <a:ext cx="10619088" cy="3694497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Pacific Fleet neutralised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Battle fleet annihilated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 carrier fleet untouched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naval and military superiority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Goal: grab as much territory as possible and build fortress before US counter attack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3" y="190973"/>
            <a:ext cx="11244730" cy="1031435"/>
          </a:xfrm>
        </p:spPr>
        <p:txBody>
          <a:bodyPr/>
          <a:lstStyle/>
          <a:p>
            <a:r>
              <a:rPr lang="en-GB" dirty="0" smtClean="0"/>
              <a:t>Japanese Conquests December 1941-April 1942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782842"/>
            <a:ext cx="9201546" cy="6075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11083" y="943276"/>
            <a:ext cx="28809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Impasse in China</a:t>
            </a:r>
          </a:p>
          <a:p>
            <a:r>
              <a:rPr lang="en-GB" dirty="0" smtClean="0"/>
              <a:t>Japanese army of  1.5m</a:t>
            </a:r>
          </a:p>
          <a:p>
            <a:r>
              <a:rPr lang="en-GB" dirty="0" smtClean="0"/>
              <a:t>Control coast, North</a:t>
            </a:r>
          </a:p>
          <a:p>
            <a:r>
              <a:rPr lang="en-GB" dirty="0" smtClean="0"/>
              <a:t>KMT &amp; CCP “allied”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328484" y="2628900"/>
            <a:ext cx="2125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Seize Hong Kong </a:t>
            </a:r>
          </a:p>
          <a:p>
            <a:r>
              <a:rPr lang="en-GB" dirty="0" smtClean="0"/>
              <a:t>US Guam. Wake </a:t>
            </a:r>
          </a:p>
          <a:p>
            <a:r>
              <a:rPr lang="en-GB" dirty="0" smtClean="0"/>
              <a:t>Philippines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495428" y="4804977"/>
            <a:ext cx="273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Invade Malaya, Burma</a:t>
            </a:r>
          </a:p>
          <a:p>
            <a:r>
              <a:rPr lang="en-GB" dirty="0" smtClean="0"/>
              <a:t>Dutch East Indies</a:t>
            </a:r>
            <a:endParaRPr lang="en-GB" dirty="0"/>
          </a:p>
        </p:txBody>
      </p:sp>
      <p:sp>
        <p:nvSpPr>
          <p:cNvPr id="10" name="Down Arrow 9"/>
          <p:cNvSpPr/>
          <p:nvPr/>
        </p:nvSpPr>
        <p:spPr>
          <a:xfrm rot="5057870">
            <a:off x="2426569" y="3552122"/>
            <a:ext cx="279133" cy="423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Down Arrow 10"/>
          <p:cNvSpPr/>
          <p:nvPr/>
        </p:nvSpPr>
        <p:spPr>
          <a:xfrm rot="19621942">
            <a:off x="4138599" y="3063197"/>
            <a:ext cx="279133" cy="12837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Down Arrow 11"/>
          <p:cNvSpPr/>
          <p:nvPr/>
        </p:nvSpPr>
        <p:spPr>
          <a:xfrm rot="18191504">
            <a:off x="4885419" y="2472757"/>
            <a:ext cx="279133" cy="1958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Down Arrow 12"/>
          <p:cNvSpPr/>
          <p:nvPr/>
        </p:nvSpPr>
        <p:spPr>
          <a:xfrm rot="2658764">
            <a:off x="3188286" y="2984288"/>
            <a:ext cx="279133" cy="1427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Down Arrow 13"/>
          <p:cNvSpPr/>
          <p:nvPr/>
        </p:nvSpPr>
        <p:spPr>
          <a:xfrm rot="2540538">
            <a:off x="1365747" y="4203156"/>
            <a:ext cx="279133" cy="728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Down Arrow 14"/>
          <p:cNvSpPr/>
          <p:nvPr/>
        </p:nvSpPr>
        <p:spPr>
          <a:xfrm rot="21051098">
            <a:off x="3957155" y="3049285"/>
            <a:ext cx="279133" cy="261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65" y="4438649"/>
            <a:ext cx="751760" cy="380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0" y="4276724"/>
            <a:ext cx="751760" cy="380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90" y="3857624"/>
            <a:ext cx="751760" cy="380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615" y="3819524"/>
            <a:ext cx="751760" cy="380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65" y="3133725"/>
            <a:ext cx="751760" cy="485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3990975"/>
            <a:ext cx="600075" cy="42776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4248447">
            <a:off x="2483719" y="2771072"/>
            <a:ext cx="279133" cy="423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2676525"/>
            <a:ext cx="600075" cy="4277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315" y="3398481"/>
            <a:ext cx="600075" cy="42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092" y="4183030"/>
            <a:ext cx="600075" cy="427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30" y="3465156"/>
            <a:ext cx="600075" cy="42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543175"/>
            <a:ext cx="600075" cy="427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5676900"/>
            <a:ext cx="581025" cy="4286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" y="4886325"/>
            <a:ext cx="581025" cy="314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191" y="2790825"/>
            <a:ext cx="747060" cy="3905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2314576"/>
            <a:ext cx="819150" cy="381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6450" y="3619500"/>
            <a:ext cx="276225" cy="2948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1" y="4600575"/>
            <a:ext cx="533400" cy="294827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 rot="6829326">
            <a:off x="1127623" y="3555456"/>
            <a:ext cx="279133" cy="728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2438400" y="2028825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762997" y="1381125"/>
            <a:ext cx="590552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8791572" y="2524125"/>
            <a:ext cx="590552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 flipH="1">
            <a:off x="3672371" y="2630649"/>
            <a:ext cx="590552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 flipH="1">
            <a:off x="1104897" y="4048125"/>
            <a:ext cx="590552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8848722" y="4705350"/>
            <a:ext cx="590552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63" y="3558876"/>
            <a:ext cx="533400" cy="2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416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Philippines 1941-1942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48" y="1045900"/>
            <a:ext cx="12147082" cy="3878838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colony 1565- 1898, US invades 1898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War of Independence 1899-1902---US “victorious”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Autonomous civilian government 1920’s….US “military advisor”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commitment 1934---10 year transition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invade December 1941</a:t>
            </a:r>
          </a:p>
          <a:p>
            <a:pPr marL="0" indent="0">
              <a:buNone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87382"/>
            <a:ext cx="8911687" cy="1280890"/>
          </a:xfrm>
        </p:spPr>
        <p:txBody>
          <a:bodyPr/>
          <a:lstStyle/>
          <a:p>
            <a:r>
              <a:rPr lang="en-GB" dirty="0" smtClean="0"/>
              <a:t>Douglas MacArthur (1880-1964)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474"/>
            <a:ext cx="8120418" cy="5855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8912" y="1130035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family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4462" y="1882266"/>
            <a:ext cx="29049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WW1 war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..Crush Bonus army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820564" y="2913308"/>
            <a:ext cx="33714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Military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Advisor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Philippine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20,000 US Marines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80,000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Philippine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0032" y="4919008"/>
            <a:ext cx="31951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Sends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air force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out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attack…prematurely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..return to refuel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…Japanese attack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annihilate air force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006" y="13279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Invasion of Philippines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8" y="684731"/>
            <a:ext cx="8087499" cy="6173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0503" y="888068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surprise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0362" y="1993858"/>
            <a:ext cx="280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US/Philippine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Chased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Bataan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peninsular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5244" y="3412421"/>
            <a:ext cx="3761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MacArthur evacuated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Australia “I shall return”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7109" y="4890330"/>
            <a:ext cx="4128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..US army of 12,000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+70,000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Filipinos surrender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…”Death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March”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camps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..30% will die imprisoned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930" y="1736351"/>
            <a:ext cx="600075" cy="427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10" y="3792854"/>
            <a:ext cx="600075" cy="427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177" y="6344210"/>
            <a:ext cx="600075" cy="427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038" y="2609849"/>
            <a:ext cx="751760" cy="380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732" y="4946051"/>
            <a:ext cx="751760" cy="3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67545</TotalTime>
  <Words>1141</Words>
  <Application>Microsoft Office PowerPoint</Application>
  <PresentationFormat>Widescreen</PresentationFormat>
  <Paragraphs>265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Wingdings 3</vt:lpstr>
      <vt:lpstr>Wisp</vt:lpstr>
      <vt:lpstr>PowerPoint Presentation</vt:lpstr>
      <vt:lpstr>Talk 32 The Pacific War</vt:lpstr>
      <vt:lpstr>Pacific versus European War</vt:lpstr>
      <vt:lpstr>The Ascent of Japan</vt:lpstr>
      <vt:lpstr>Japan after Pearl Harbour</vt:lpstr>
      <vt:lpstr>Japanese Conquests December 1941-April 1942</vt:lpstr>
      <vt:lpstr>Philippines 1941-1942</vt:lpstr>
      <vt:lpstr>Douglas MacArthur (1880-1964)</vt:lpstr>
      <vt:lpstr>Invasion of Philippines</vt:lpstr>
      <vt:lpstr>Japan at its zenith</vt:lpstr>
      <vt:lpstr>US surrender at Bataan</vt:lpstr>
      <vt:lpstr>US soldiers on “death march”</vt:lpstr>
      <vt:lpstr>Invasion by bicycle</vt:lpstr>
      <vt:lpstr>Securing oil fields Burma 1942</vt:lpstr>
      <vt:lpstr>Japan April 1942- victory everywhere</vt:lpstr>
      <vt:lpstr>The US Response</vt:lpstr>
      <vt:lpstr>War fever across USA</vt:lpstr>
      <vt:lpstr>Public enraged by attack and ”Death March”</vt:lpstr>
      <vt:lpstr>Rage ….becomes racism</vt:lpstr>
      <vt:lpstr>Japanese as killers: “others”</vt:lpstr>
      <vt:lpstr>Balance of power after Pearl Harbour </vt:lpstr>
      <vt:lpstr>Balance will shift to US…..and soon</vt:lpstr>
      <vt:lpstr>Japanese in USA 1941</vt:lpstr>
      <vt:lpstr>Fear of 5th column….New York Times</vt:lpstr>
      <vt:lpstr>Executive Order 9066 February 1942</vt:lpstr>
      <vt:lpstr>No resistance, indignation, shock </vt:lpstr>
      <vt:lpstr>Carry what you can</vt:lpstr>
      <vt:lpstr>Dispersed in 10 “instant cities”…till 1945 schools ….normal life, but cannot leave </vt:lpstr>
      <vt:lpstr>The need to do something….NOW</vt:lpstr>
      <vt:lpstr>Doolittle Raid April 1942</vt:lpstr>
      <vt:lpstr>Mitchell bombers stacked on USS Hornet …..bound for Japan</vt:lpstr>
      <vt:lpstr>………..The briefing</vt:lpstr>
      <vt:lpstr>The Raid and its impact</vt:lpstr>
      <vt:lpstr>PowerPoint Presentation</vt:lpstr>
      <vt:lpstr>Captured pilot…to be executed</vt:lpstr>
      <vt:lpstr>Escalation breed escalation….defines tone and shape of Pacific War</vt:lpstr>
      <vt:lpstr>Major outcome: Japanese resolve to  seek out and destroy rest of US fleet …capture island of Midway as air base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1872</cp:revision>
  <dcterms:created xsi:type="dcterms:W3CDTF">2023-02-02T12:46:22Z</dcterms:created>
  <dcterms:modified xsi:type="dcterms:W3CDTF">2025-02-17T15:08:29Z</dcterms:modified>
</cp:coreProperties>
</file>